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Candara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Candara-bold.fntdata"/><Relationship Id="rId10" Type="http://schemas.openxmlformats.org/officeDocument/2006/relationships/slide" Target="slides/slide4.xml"/><Relationship Id="rId32" Type="http://schemas.openxmlformats.org/officeDocument/2006/relationships/font" Target="fonts/Candara-regular.fntdata"/><Relationship Id="rId13" Type="http://schemas.openxmlformats.org/officeDocument/2006/relationships/slide" Target="slides/slide7.xml"/><Relationship Id="rId35" Type="http://schemas.openxmlformats.org/officeDocument/2006/relationships/font" Target="fonts/Candara-boldItalic.fntdata"/><Relationship Id="rId12" Type="http://schemas.openxmlformats.org/officeDocument/2006/relationships/slide" Target="slides/slide6.xml"/><Relationship Id="rId34" Type="http://schemas.openxmlformats.org/officeDocument/2006/relationships/font" Target="fonts/Candara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8b3cc5cd18_8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8b3cc5cd18_8_7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4fc5fb4242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4fc5fb4242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4fc5fb4242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4fc5fb4242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911ac8d0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911ac8d0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8b3cc5cd18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8b3cc5cd18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4fc5fb424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4fc5fb424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4fc5fb424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4fc5fb424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4fc5fb424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4fc5fb424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4fc5fb424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4fc5fb424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4fc5fb424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4fc5fb424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4fc5fb424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4fc5fb424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8b3cc5cd1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8b3cc5cd1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4fc5fb424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4fc5fb424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4fc5fb424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4fc5fb424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4fc5fb424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4fc5fb424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fc5fb424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fc5fb424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8b3cc5cd18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8b3cc5cd18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8b3cc5cd1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28b3cc5cd18_0_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4fc5fb4242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4fc5fb4242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4fc5fb4242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4fc5fb4242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4fc5fb4242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4fc5fb4242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4fc5fb4242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4fc5fb4242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4fc5fb4242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4fc5fb4242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4fc5fb4242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4fc5fb4242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8b3cc5cd18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8b3cc5cd18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722313" y="3305175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457200" y="1200150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48200" y="1200150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45025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45025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ólo el título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457200" y="1076325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1792288" y="3600450"/>
            <a:ext cx="5486400" cy="4250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1792288" y="4025503"/>
            <a:ext cx="5486400" cy="6036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874764" y="-1217414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463778" y="1371600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 rotWithShape="1">
          <a:blip r:embed="rId3">
            <a:alphaModFix/>
          </a:blip>
          <a:srcRect b="18805" l="17009" r="17009" t="16682"/>
          <a:stretch/>
        </p:blipFill>
        <p:spPr>
          <a:xfrm>
            <a:off x="0" y="2273050"/>
            <a:ext cx="2935900" cy="28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 txBox="1"/>
          <p:nvPr>
            <p:ph type="ctrTitle"/>
          </p:nvPr>
        </p:nvSpPr>
        <p:spPr>
          <a:xfrm>
            <a:off x="1736550" y="1385013"/>
            <a:ext cx="5670900" cy="1102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5000">
                <a:latin typeface="Candara"/>
                <a:ea typeface="Candara"/>
                <a:cs typeface="Candara"/>
                <a:sym typeface="Candara"/>
              </a:rPr>
              <a:t>NEXO MUNICIPAL</a:t>
            </a:r>
            <a:endParaRPr b="1" sz="50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31" name="Google Shape;131;p25"/>
          <p:cNvSpPr txBox="1"/>
          <p:nvPr/>
        </p:nvSpPr>
        <p:spPr>
          <a:xfrm>
            <a:off x="5988600" y="3118125"/>
            <a:ext cx="30669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Integrantes: Rayen Nahuelhual</a:t>
            </a:r>
            <a:endParaRPr b="1" sz="15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91440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    Pablo González</a:t>
            </a:r>
            <a:endParaRPr b="1" sz="15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457200" lvl="0" marL="45720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    Javiera Muñoz</a:t>
            </a:r>
            <a:endParaRPr b="1" sz="15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457200" lvl="0" marL="45720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    Pablo Monjes</a:t>
            </a:r>
            <a:endParaRPr b="1" sz="15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457200" lvl="0" marL="45720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Profesor: 	     Lorenzo Paredes</a:t>
            </a:r>
            <a:endParaRPr b="1" sz="15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/>
          <p:nvPr>
            <p:ph type="title"/>
          </p:nvPr>
        </p:nvSpPr>
        <p:spPr>
          <a:xfrm>
            <a:off x="541425" y="205975"/>
            <a:ext cx="81453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Candara"/>
                <a:ea typeface="Candara"/>
                <a:cs typeface="Candara"/>
                <a:sym typeface="Candara"/>
              </a:rPr>
              <a:t>DIAGRAMA DE ACTIVIDADES</a:t>
            </a:r>
            <a:endParaRPr b="1" sz="4000"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186" name="Google Shape;186;p34"/>
          <p:cNvPicPr preferRelativeResize="0"/>
          <p:nvPr/>
        </p:nvPicPr>
        <p:blipFill rotWithShape="1">
          <a:blip r:embed="rId3">
            <a:alphaModFix/>
          </a:blip>
          <a:srcRect b="1346" l="0" r="0" t="1083"/>
          <a:stretch/>
        </p:blipFill>
        <p:spPr>
          <a:xfrm>
            <a:off x="645525" y="953075"/>
            <a:ext cx="7878399" cy="383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/>
          <p:nvPr>
            <p:ph type="title"/>
          </p:nvPr>
        </p:nvSpPr>
        <p:spPr>
          <a:xfrm>
            <a:off x="541425" y="205975"/>
            <a:ext cx="81453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Candara"/>
                <a:ea typeface="Candara"/>
                <a:cs typeface="Candara"/>
                <a:sym typeface="Candara"/>
              </a:rPr>
              <a:t>DIAGRAMA DE ACTIVIDADES</a:t>
            </a:r>
            <a:endParaRPr b="1" sz="4000"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192" name="Google Shape;192;p35"/>
          <p:cNvPicPr preferRelativeResize="0"/>
          <p:nvPr/>
        </p:nvPicPr>
        <p:blipFill rotWithShape="1">
          <a:blip r:embed="rId3">
            <a:alphaModFix/>
          </a:blip>
          <a:srcRect b="15439" l="0" r="616" t="878"/>
          <a:stretch/>
        </p:blipFill>
        <p:spPr>
          <a:xfrm>
            <a:off x="726500" y="1063375"/>
            <a:ext cx="7813226" cy="361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/>
          <p:nvPr>
            <p:ph type="title"/>
          </p:nvPr>
        </p:nvSpPr>
        <p:spPr>
          <a:xfrm>
            <a:off x="1668350" y="102325"/>
            <a:ext cx="70305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Candara"/>
                <a:ea typeface="Candara"/>
                <a:cs typeface="Candara"/>
                <a:sym typeface="Candara"/>
              </a:rPr>
              <a:t>DIAGRAMA DE CASOS DE USO</a:t>
            </a:r>
            <a:endParaRPr b="1" sz="3800"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198" name="Google Shape;19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100" y="959725"/>
            <a:ext cx="6593301" cy="411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 txBox="1"/>
          <p:nvPr>
            <p:ph type="title"/>
          </p:nvPr>
        </p:nvSpPr>
        <p:spPr>
          <a:xfrm>
            <a:off x="457200" y="72628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Candara"/>
                <a:ea typeface="Candara"/>
                <a:cs typeface="Candara"/>
                <a:sym typeface="Candara"/>
              </a:rPr>
              <a:t>DISEÑO INTERFAZ</a:t>
            </a:r>
            <a:endParaRPr b="1" sz="4000"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204" name="Google Shape;2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800" y="881325"/>
            <a:ext cx="7093873" cy="398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00" y="1167575"/>
            <a:ext cx="8585551" cy="33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8"/>
          <p:cNvSpPr txBox="1"/>
          <p:nvPr/>
        </p:nvSpPr>
        <p:spPr>
          <a:xfrm>
            <a:off x="1858675" y="189100"/>
            <a:ext cx="5052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DISEÑO INTERFAZ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9"/>
          <p:cNvPicPr preferRelativeResize="0"/>
          <p:nvPr/>
        </p:nvPicPr>
        <p:blipFill rotWithShape="1">
          <a:blip r:embed="rId3">
            <a:alphaModFix/>
          </a:blip>
          <a:srcRect b="0" l="0" r="2219" t="0"/>
          <a:stretch/>
        </p:blipFill>
        <p:spPr>
          <a:xfrm>
            <a:off x="252938" y="1305650"/>
            <a:ext cx="8427573" cy="253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9"/>
          <p:cNvSpPr txBox="1"/>
          <p:nvPr/>
        </p:nvSpPr>
        <p:spPr>
          <a:xfrm>
            <a:off x="2389800" y="173975"/>
            <a:ext cx="4364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DISEÑO INTERFAZ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425" y="889325"/>
            <a:ext cx="7140375" cy="395207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0"/>
          <p:cNvSpPr txBox="1"/>
          <p:nvPr/>
        </p:nvSpPr>
        <p:spPr>
          <a:xfrm>
            <a:off x="2246100" y="45375"/>
            <a:ext cx="4651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DISEÑO INTERFAZ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525" y="870525"/>
            <a:ext cx="7079750" cy="397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1"/>
          <p:cNvSpPr txBox="1"/>
          <p:nvPr/>
        </p:nvSpPr>
        <p:spPr>
          <a:xfrm>
            <a:off x="2348250" y="0"/>
            <a:ext cx="4447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DISEÑO INTERFAZ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650" y="866800"/>
            <a:ext cx="7254551" cy="398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2"/>
          <p:cNvSpPr txBox="1"/>
          <p:nvPr/>
        </p:nvSpPr>
        <p:spPr>
          <a:xfrm>
            <a:off x="1993975" y="0"/>
            <a:ext cx="4719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DISEÑO INTERFAZ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088" y="879800"/>
            <a:ext cx="7088127" cy="398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3"/>
          <p:cNvSpPr txBox="1"/>
          <p:nvPr/>
        </p:nvSpPr>
        <p:spPr>
          <a:xfrm>
            <a:off x="2367863" y="0"/>
            <a:ext cx="4152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DISEÑO INTERFAZ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title"/>
          </p:nvPr>
        </p:nvSpPr>
        <p:spPr>
          <a:xfrm>
            <a:off x="1331100" y="266125"/>
            <a:ext cx="73557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Candara"/>
                <a:ea typeface="Candara"/>
                <a:cs typeface="Candara"/>
                <a:sym typeface="Candara"/>
              </a:rPr>
              <a:t>ESPECIFICACIÓN</a:t>
            </a:r>
            <a:r>
              <a:rPr b="1" lang="es" sz="4000">
                <a:latin typeface="Candara"/>
                <a:ea typeface="Candara"/>
                <a:cs typeface="Candara"/>
                <a:sym typeface="Candara"/>
              </a:rPr>
              <a:t> DE REQUISITO</a:t>
            </a:r>
            <a:endParaRPr b="1" sz="40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37" name="Google Shape;137;p2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rPr lang="es" sz="3000">
                <a:latin typeface="Candara"/>
                <a:ea typeface="Candara"/>
                <a:cs typeface="Candara"/>
                <a:sym typeface="Candara"/>
              </a:rPr>
              <a:t>Tipología de usuarios:</a:t>
            </a:r>
            <a:endParaRPr sz="3000">
              <a:latin typeface="Candara"/>
              <a:ea typeface="Candara"/>
              <a:cs typeface="Candara"/>
              <a:sym typeface="Candara"/>
            </a:endParaRPr>
          </a:p>
          <a:p>
            <a:pPr indent="-355600" lvl="0" marL="457200" rtl="0" algn="just">
              <a:spcBef>
                <a:spcPts val="360"/>
              </a:spcBef>
              <a:spcAft>
                <a:spcPts val="0"/>
              </a:spcAft>
              <a:buSzPts val="2000"/>
              <a:buFont typeface="Candara"/>
              <a:buChar char="•"/>
            </a:pPr>
            <a:r>
              <a:rPr lang="es" sz="2000">
                <a:latin typeface="Candara"/>
                <a:ea typeface="Candara"/>
                <a:cs typeface="Candara"/>
                <a:sym typeface="Candara"/>
              </a:rPr>
              <a:t>Administrador</a:t>
            </a:r>
            <a:endParaRPr sz="2000">
              <a:latin typeface="Candara"/>
              <a:ea typeface="Candara"/>
              <a:cs typeface="Candara"/>
              <a:sym typeface="Candara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Font typeface="Candara"/>
              <a:buChar char="•"/>
            </a:pPr>
            <a:r>
              <a:rPr lang="es" sz="2000">
                <a:latin typeface="Candara"/>
                <a:ea typeface="Candara"/>
                <a:cs typeface="Candara"/>
                <a:sym typeface="Candara"/>
              </a:rPr>
              <a:t>Invitado</a:t>
            </a:r>
            <a:endParaRPr sz="2000">
              <a:latin typeface="Candara"/>
              <a:ea typeface="Candara"/>
              <a:cs typeface="Candara"/>
              <a:sym typeface="Candara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Font typeface="Candara"/>
              <a:buChar char="•"/>
            </a:pPr>
            <a:r>
              <a:rPr lang="es" sz="2000">
                <a:latin typeface="Candara"/>
                <a:ea typeface="Candara"/>
                <a:cs typeface="Candara"/>
                <a:sym typeface="Candara"/>
              </a:rPr>
              <a:t>Usuario</a:t>
            </a:r>
            <a:endParaRPr sz="2000">
              <a:latin typeface="Candara"/>
              <a:ea typeface="Candara"/>
              <a:cs typeface="Candara"/>
              <a:sym typeface="Candara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Font typeface="Candara"/>
              <a:buChar char="•"/>
            </a:pPr>
            <a:r>
              <a:rPr lang="es" sz="2000">
                <a:latin typeface="Candara"/>
                <a:ea typeface="Candara"/>
                <a:cs typeface="Candara"/>
                <a:sym typeface="Candara"/>
              </a:rPr>
              <a:t>Emprendedor</a:t>
            </a:r>
            <a:endParaRPr sz="2000"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0450" y="1044075"/>
            <a:ext cx="3604475" cy="360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500" y="862700"/>
            <a:ext cx="7127352" cy="40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4"/>
          <p:cNvSpPr txBox="1"/>
          <p:nvPr/>
        </p:nvSpPr>
        <p:spPr>
          <a:xfrm>
            <a:off x="2197175" y="62300"/>
            <a:ext cx="444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DISEÑO INTERFAZ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750" y="877950"/>
            <a:ext cx="7106123" cy="39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5"/>
          <p:cNvSpPr txBox="1"/>
          <p:nvPr/>
        </p:nvSpPr>
        <p:spPr>
          <a:xfrm>
            <a:off x="2171413" y="0"/>
            <a:ext cx="4462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DISEÑO INTERFAZ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675" y="859425"/>
            <a:ext cx="7167427" cy="4003874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6"/>
          <p:cNvSpPr txBox="1"/>
          <p:nvPr/>
        </p:nvSpPr>
        <p:spPr>
          <a:xfrm>
            <a:off x="2168088" y="0"/>
            <a:ext cx="4500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DISEÑO INTERFAZ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750" y="861100"/>
            <a:ext cx="7124123" cy="3991301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7"/>
          <p:cNvSpPr txBox="1"/>
          <p:nvPr/>
        </p:nvSpPr>
        <p:spPr>
          <a:xfrm>
            <a:off x="2087650" y="0"/>
            <a:ext cx="4371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DISEÑO INTERFAZ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Candara"/>
                <a:ea typeface="Candara"/>
                <a:cs typeface="Candara"/>
                <a:sym typeface="Candara"/>
              </a:rPr>
              <a:t>DISEÑO BASE DE DATOS</a:t>
            </a:r>
            <a:endParaRPr b="1" sz="4000"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270" name="Google Shape;270;p48"/>
          <p:cNvPicPr preferRelativeResize="0"/>
          <p:nvPr/>
        </p:nvPicPr>
        <p:blipFill rotWithShape="1">
          <a:blip r:embed="rId3">
            <a:alphaModFix/>
          </a:blip>
          <a:srcRect b="20801" l="6557" r="20905" t="3111"/>
          <a:stretch/>
        </p:blipFill>
        <p:spPr>
          <a:xfrm>
            <a:off x="1448200" y="934825"/>
            <a:ext cx="6247593" cy="420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8"/>
          <p:cNvPicPr preferRelativeResize="0"/>
          <p:nvPr/>
        </p:nvPicPr>
        <p:blipFill rotWithShape="1">
          <a:blip r:embed="rId3">
            <a:alphaModFix/>
          </a:blip>
          <a:srcRect b="86789" l="73485" r="12219" t="11234"/>
          <a:stretch/>
        </p:blipFill>
        <p:spPr>
          <a:xfrm>
            <a:off x="5733000" y="1485650"/>
            <a:ext cx="1231224" cy="10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9"/>
          <p:cNvSpPr txBox="1"/>
          <p:nvPr>
            <p:ph type="ctrTitle"/>
          </p:nvPr>
        </p:nvSpPr>
        <p:spPr>
          <a:xfrm>
            <a:off x="1736550" y="1604338"/>
            <a:ext cx="5670900" cy="1102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5000">
                <a:latin typeface="Candara"/>
                <a:ea typeface="Candara"/>
                <a:cs typeface="Candara"/>
                <a:sym typeface="Candara"/>
              </a:rPr>
              <a:t>NEXO MUNICIPAL</a:t>
            </a:r>
            <a:endParaRPr b="1" sz="5000"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277" name="Google Shape;27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00" y="2783350"/>
            <a:ext cx="3482424" cy="236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9"/>
          <p:cNvSpPr txBox="1"/>
          <p:nvPr/>
        </p:nvSpPr>
        <p:spPr>
          <a:xfrm>
            <a:off x="5988600" y="3118125"/>
            <a:ext cx="30669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Integrantes: Rayen Nahuelhual</a:t>
            </a:r>
            <a:endParaRPr b="1" sz="15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91440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    Pablo González</a:t>
            </a:r>
            <a:endParaRPr b="1" sz="15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457200" lvl="0" marL="45720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    Javiera Muñoz</a:t>
            </a:r>
            <a:endParaRPr b="1" sz="15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457200" lvl="0" marL="45720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    Pablo Monjes</a:t>
            </a:r>
            <a:endParaRPr b="1" sz="15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457200" lvl="0" marL="45720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Profesor: 	     Lorenzo Paredes</a:t>
            </a:r>
            <a:endParaRPr b="1" sz="15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Candara"/>
                <a:ea typeface="Candara"/>
                <a:cs typeface="Candara"/>
                <a:sym typeface="Candara"/>
              </a:rPr>
              <a:t>MANTENEDORES</a:t>
            </a:r>
            <a:endParaRPr b="1" sz="40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44" name="Google Shape;144;p27"/>
          <p:cNvSpPr txBox="1"/>
          <p:nvPr>
            <p:ph idx="1" type="body"/>
          </p:nvPr>
        </p:nvSpPr>
        <p:spPr>
          <a:xfrm>
            <a:off x="384350" y="1098150"/>
            <a:ext cx="8229600" cy="390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1500">
                <a:latin typeface="Candara"/>
                <a:ea typeface="Candara"/>
                <a:cs typeface="Candara"/>
                <a:sym typeface="Candara"/>
              </a:rPr>
              <a:t>CRUD:</a:t>
            </a:r>
            <a:endParaRPr b="1" sz="1500">
              <a:latin typeface="Candara"/>
              <a:ea typeface="Candara"/>
              <a:cs typeface="Candara"/>
              <a:sym typeface="Candara"/>
            </a:endParaRPr>
          </a:p>
          <a:p>
            <a:pPr indent="-323850" lvl="0" marL="457200" rtl="0" algn="just">
              <a:spcBef>
                <a:spcPts val="360"/>
              </a:spcBef>
              <a:spcAft>
                <a:spcPts val="0"/>
              </a:spcAft>
              <a:buSzPts val="1500"/>
              <a:buFont typeface="Candara"/>
              <a:buChar char="•"/>
            </a:pPr>
            <a:r>
              <a:rPr lang="es" sz="1500">
                <a:latin typeface="Candara"/>
                <a:ea typeface="Candara"/>
                <a:cs typeface="Candara"/>
                <a:sym typeface="Candara"/>
              </a:rPr>
              <a:t>Usuarios</a:t>
            </a:r>
            <a:endParaRPr sz="1500">
              <a:latin typeface="Candara"/>
              <a:ea typeface="Candara"/>
              <a:cs typeface="Candara"/>
              <a:sym typeface="Candara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Font typeface="Candara"/>
              <a:buChar char="•"/>
            </a:pPr>
            <a:r>
              <a:rPr lang="es" sz="1500">
                <a:latin typeface="Candara"/>
                <a:ea typeface="Candara"/>
                <a:cs typeface="Candara"/>
                <a:sym typeface="Candara"/>
              </a:rPr>
              <a:t>Publicaciones</a:t>
            </a:r>
            <a:endParaRPr sz="1500">
              <a:latin typeface="Candara"/>
              <a:ea typeface="Candara"/>
              <a:cs typeface="Candara"/>
              <a:sym typeface="Candara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Font typeface="Candara"/>
              <a:buChar char="•"/>
            </a:pPr>
            <a:r>
              <a:rPr lang="es" sz="1500">
                <a:latin typeface="Candara"/>
                <a:ea typeface="Candara"/>
                <a:cs typeface="Candara"/>
                <a:sym typeface="Candara"/>
              </a:rPr>
              <a:t>Emprendedores</a:t>
            </a:r>
            <a:endParaRPr sz="1500">
              <a:latin typeface="Candara"/>
              <a:ea typeface="Candara"/>
              <a:cs typeface="Candara"/>
              <a:sym typeface="Candara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Font typeface="Candara"/>
              <a:buChar char="•"/>
            </a:pPr>
            <a:r>
              <a:rPr lang="es" sz="1500">
                <a:latin typeface="Candara"/>
                <a:ea typeface="Candara"/>
                <a:cs typeface="Candara"/>
                <a:sym typeface="Candara"/>
              </a:rPr>
              <a:t>Contribuciones/denuncias</a:t>
            </a:r>
            <a:endParaRPr sz="1500"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1500"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b="1" lang="es" sz="1500">
                <a:latin typeface="Candara"/>
                <a:ea typeface="Candara"/>
                <a:cs typeface="Candara"/>
                <a:sym typeface="Candara"/>
              </a:rPr>
              <a:t>Gestionar</a:t>
            </a:r>
            <a:r>
              <a:rPr b="1" lang="es" sz="1500">
                <a:latin typeface="Candara"/>
                <a:ea typeface="Candara"/>
                <a:cs typeface="Candara"/>
                <a:sym typeface="Candara"/>
              </a:rPr>
              <a:t> usuarios: </a:t>
            </a:r>
            <a:r>
              <a:rPr lang="es" sz="1500">
                <a:latin typeface="Candara"/>
                <a:ea typeface="Candara"/>
                <a:cs typeface="Candara"/>
                <a:sym typeface="Candara"/>
              </a:rPr>
              <a:t>Para la gestión de roles y permisos de los usuarios </a:t>
            </a:r>
            <a:r>
              <a:rPr lang="es" sz="1500">
                <a:latin typeface="Candara"/>
                <a:ea typeface="Candara"/>
                <a:cs typeface="Candara"/>
                <a:sym typeface="Candara"/>
              </a:rPr>
              <a:t>así</a:t>
            </a:r>
            <a:r>
              <a:rPr lang="es" sz="1500">
                <a:latin typeface="Candara"/>
                <a:ea typeface="Candara"/>
                <a:cs typeface="Candara"/>
                <a:sym typeface="Candara"/>
              </a:rPr>
              <a:t> como </a:t>
            </a:r>
            <a:r>
              <a:rPr lang="es" sz="1500">
                <a:latin typeface="Candara"/>
                <a:ea typeface="Candara"/>
                <a:cs typeface="Candara"/>
                <a:sym typeface="Candara"/>
              </a:rPr>
              <a:t>también</a:t>
            </a:r>
            <a:r>
              <a:rPr lang="es" sz="1500">
                <a:latin typeface="Candara"/>
                <a:ea typeface="Candara"/>
                <a:cs typeface="Candara"/>
                <a:sym typeface="Candara"/>
              </a:rPr>
              <a:t> de niveles de visualización del sistema.</a:t>
            </a:r>
            <a:endParaRPr sz="1500"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1500">
                <a:latin typeface="Candara"/>
                <a:ea typeface="Candara"/>
                <a:cs typeface="Candara"/>
                <a:sym typeface="Candara"/>
              </a:rPr>
              <a:t>Monitoreo de actividades: </a:t>
            </a:r>
            <a:r>
              <a:rPr lang="es" sz="1500">
                <a:latin typeface="Candara"/>
                <a:ea typeface="Candara"/>
                <a:cs typeface="Candara"/>
                <a:sym typeface="Candara"/>
              </a:rPr>
              <a:t>Visualización de registros (usuarios, publicaciones,contribuciones) que vayan ingresando al sistema</a:t>
            </a:r>
            <a:endParaRPr sz="1500"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1500">
                <a:latin typeface="Candara"/>
                <a:ea typeface="Candara"/>
                <a:cs typeface="Candara"/>
                <a:sym typeface="Candara"/>
              </a:rPr>
              <a:t>Gestionar contenido: </a:t>
            </a:r>
            <a:r>
              <a:rPr lang="es" sz="1500">
                <a:latin typeface="Candara"/>
                <a:ea typeface="Candara"/>
                <a:cs typeface="Candara"/>
                <a:sym typeface="Candara"/>
              </a:rPr>
              <a:t>Para permitir al sistema y usuario correspondiente agregar, </a:t>
            </a:r>
            <a:r>
              <a:rPr lang="es" sz="1500">
                <a:latin typeface="Candara"/>
                <a:ea typeface="Candara"/>
                <a:cs typeface="Candara"/>
                <a:sym typeface="Candara"/>
              </a:rPr>
              <a:t>eliminar</a:t>
            </a:r>
            <a:r>
              <a:rPr lang="es" sz="1500">
                <a:latin typeface="Candara"/>
                <a:ea typeface="Candara"/>
                <a:cs typeface="Candara"/>
                <a:sym typeface="Candara"/>
              </a:rPr>
              <a:t> o modificar el contenido y mantener una visualización de este relevante y actualizado.</a:t>
            </a:r>
            <a:endParaRPr sz="1500"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Candara"/>
                <a:ea typeface="Candara"/>
                <a:cs typeface="Candara"/>
                <a:sym typeface="Candara"/>
              </a:rPr>
              <a:t>REQUISITOS FUNCIONALES</a:t>
            </a:r>
            <a:endParaRPr b="1" sz="40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50" name="Google Shape;150;p28"/>
          <p:cNvSpPr txBox="1"/>
          <p:nvPr>
            <p:ph idx="1" type="body"/>
          </p:nvPr>
        </p:nvSpPr>
        <p:spPr>
          <a:xfrm>
            <a:off x="187650" y="974300"/>
            <a:ext cx="8229600" cy="3746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1500">
                <a:latin typeface="Candara"/>
                <a:ea typeface="Candara"/>
                <a:cs typeface="Candara"/>
                <a:sym typeface="Candara"/>
              </a:rPr>
              <a:t>RF1. Gestión contenido:</a:t>
            </a:r>
            <a:r>
              <a:rPr lang="es" sz="1500">
                <a:latin typeface="Candara"/>
                <a:ea typeface="Candara"/>
                <a:cs typeface="Candara"/>
                <a:sym typeface="Candara"/>
              </a:rPr>
              <a:t> Esta función permite a los usuarios visualizar el contenido relevante en la plataforma, incluyendo eventos, noticias, denuncias y emprendedores.</a:t>
            </a:r>
            <a:endParaRPr sz="1500"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1500">
                <a:latin typeface="Candara"/>
                <a:ea typeface="Candara"/>
                <a:cs typeface="Candara"/>
                <a:sym typeface="Candara"/>
              </a:rPr>
              <a:t>RF3. Identificar  usuario: </a:t>
            </a:r>
            <a:r>
              <a:rPr lang="es" sz="1500">
                <a:latin typeface="Candara"/>
                <a:ea typeface="Candara"/>
                <a:cs typeface="Candara"/>
                <a:sym typeface="Candara"/>
              </a:rPr>
              <a:t>Permite al usuario registrado identificarse en el sistema para realizar acciones dentro de la página aparte de la visualización de esta.</a:t>
            </a:r>
            <a:endParaRPr sz="1500"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1500">
                <a:latin typeface="Candara"/>
                <a:ea typeface="Candara"/>
                <a:cs typeface="Candara"/>
                <a:sym typeface="Candara"/>
              </a:rPr>
              <a:t>RF4. Personalizar Perfil: </a:t>
            </a:r>
            <a:r>
              <a:rPr lang="es" sz="1500">
                <a:latin typeface="Candara"/>
                <a:ea typeface="Candara"/>
                <a:cs typeface="Candara"/>
                <a:sym typeface="Candara"/>
              </a:rPr>
              <a:t>El sistema permite al usuario modificar información relacionada a su perfil.</a:t>
            </a:r>
            <a:endParaRPr sz="1500"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1500">
                <a:latin typeface="Candara"/>
                <a:ea typeface="Candara"/>
                <a:cs typeface="Candara"/>
                <a:sym typeface="Candara"/>
              </a:rPr>
              <a:t>RF5: Recuperar contraseña:</a:t>
            </a:r>
            <a:r>
              <a:rPr lang="es" sz="1500">
                <a:latin typeface="Candara"/>
                <a:ea typeface="Candara"/>
                <a:cs typeface="Candara"/>
                <a:sym typeface="Candara"/>
              </a:rPr>
              <a:t> Permite al usuario de la cuenta realizar una solicitud para recuperar o cambiar contraseña mediante la verificación del correo.</a:t>
            </a:r>
            <a:endParaRPr sz="1500"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latin typeface="Candara"/>
                <a:ea typeface="Candara"/>
                <a:cs typeface="Candara"/>
                <a:sym typeface="Candara"/>
              </a:rPr>
              <a:t>REQUISITOS FUNCIONALES</a:t>
            </a:r>
            <a:endParaRPr b="1" sz="40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56" name="Google Shape;156;p29"/>
          <p:cNvSpPr txBox="1"/>
          <p:nvPr>
            <p:ph idx="1" type="body"/>
          </p:nvPr>
        </p:nvSpPr>
        <p:spPr>
          <a:xfrm>
            <a:off x="238625" y="1243875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500">
                <a:latin typeface="Candara"/>
                <a:ea typeface="Candara"/>
                <a:cs typeface="Candara"/>
                <a:sym typeface="Candara"/>
              </a:rPr>
              <a:t>RF6. Cerrar sesión:</a:t>
            </a:r>
            <a:r>
              <a:rPr lang="es" sz="1500">
                <a:latin typeface="Candara"/>
                <a:ea typeface="Candara"/>
                <a:cs typeface="Candara"/>
                <a:sym typeface="Candara"/>
              </a:rPr>
              <a:t> permite al usuario registrado cierre de sesión cuando lo estime conveniente.</a:t>
            </a:r>
            <a:endParaRPr sz="1500"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500">
                <a:latin typeface="Candara"/>
                <a:ea typeface="Candara"/>
                <a:cs typeface="Candara"/>
                <a:sym typeface="Candara"/>
              </a:rPr>
              <a:t>RF7. Establecer privilegios de usuario:</a:t>
            </a:r>
            <a:r>
              <a:rPr lang="es" sz="1500">
                <a:latin typeface="Candara"/>
                <a:ea typeface="Candara"/>
                <a:cs typeface="Candara"/>
                <a:sym typeface="Candara"/>
              </a:rPr>
              <a:t> El sistema debe permitir a los administradores definir y asignar niveles específicos de acceso y permisos a diferentes usuarios o grupos de usuarios. Estos privilegios garantizarán que los usuarios tengan acceso solo a las funciones y datos autorizados, de acuerdo con sus roles dentro del sistema.</a:t>
            </a:r>
            <a:endParaRPr sz="1500"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500">
                <a:latin typeface="Candara"/>
                <a:ea typeface="Candara"/>
                <a:cs typeface="Candara"/>
                <a:sym typeface="Candara"/>
              </a:rPr>
              <a:t>RF8. Postear publicación:</a:t>
            </a:r>
            <a:r>
              <a:rPr lang="es" sz="1500">
                <a:latin typeface="Candara"/>
                <a:ea typeface="Candara"/>
                <a:cs typeface="Candara"/>
                <a:sym typeface="Candara"/>
              </a:rPr>
              <a:t> Permite al administrador crear publicaciones en la página para su posterior visualización en el sistema.</a:t>
            </a:r>
            <a:endParaRPr sz="1500"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500">
                <a:latin typeface="Candara"/>
                <a:ea typeface="Candara"/>
                <a:cs typeface="Candara"/>
                <a:sym typeface="Candara"/>
              </a:rPr>
              <a:t>RF9. Dar “Me gusta” a publicaciones:</a:t>
            </a:r>
            <a:r>
              <a:rPr lang="es" sz="1500">
                <a:latin typeface="Candara"/>
                <a:ea typeface="Candara"/>
                <a:cs typeface="Candara"/>
                <a:sym typeface="Candara"/>
              </a:rPr>
              <a:t>  El sistema debe permitir a los usuarios expresar su aprecio por una publicación específica dando "Me gusta" a la misma. </a:t>
            </a:r>
            <a:endParaRPr sz="1900"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latin typeface="Candara"/>
                <a:ea typeface="Candara"/>
                <a:cs typeface="Candara"/>
                <a:sym typeface="Candara"/>
              </a:rPr>
              <a:t>REQUISITOS FUNCIONALES</a:t>
            </a:r>
            <a:endParaRPr b="1" sz="40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62" name="Google Shape;162;p3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500">
                <a:latin typeface="Candara"/>
                <a:ea typeface="Candara"/>
                <a:cs typeface="Candara"/>
                <a:sym typeface="Candara"/>
              </a:rPr>
              <a:t>RF10. Comentar publicación:</a:t>
            </a:r>
            <a:r>
              <a:rPr lang="es" sz="1500">
                <a:latin typeface="Candara"/>
                <a:ea typeface="Candara"/>
                <a:cs typeface="Candara"/>
                <a:sym typeface="Candara"/>
              </a:rPr>
              <a:t> La aplicación permitirá que los usuarios registrados puedan comentar en las publicaciones. </a:t>
            </a:r>
            <a:endParaRPr sz="1500"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500">
                <a:latin typeface="Candara"/>
                <a:ea typeface="Candara"/>
                <a:cs typeface="Candara"/>
                <a:sym typeface="Candara"/>
              </a:rPr>
              <a:t>RF11. Denunciar comentario:</a:t>
            </a:r>
            <a:r>
              <a:rPr lang="es" sz="1500">
                <a:latin typeface="Candara"/>
                <a:ea typeface="Candara"/>
                <a:cs typeface="Candara"/>
                <a:sym typeface="Candara"/>
              </a:rPr>
              <a:t> La aplicación permitirá que los usuarios registrados puedan denunciar comentarios agresivos, obscenos o que cuyo propósito sea malo perder la buena convivencia dentro de la aplicación.</a:t>
            </a:r>
            <a:endParaRPr sz="1500"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500">
                <a:latin typeface="Candara"/>
                <a:ea typeface="Candara"/>
                <a:cs typeface="Candara"/>
                <a:sym typeface="Candara"/>
              </a:rPr>
              <a:t>RF12. Crear publicación emprendimiento:</a:t>
            </a:r>
            <a:r>
              <a:rPr lang="es" sz="1500">
                <a:latin typeface="Candara"/>
                <a:ea typeface="Candara"/>
                <a:cs typeface="Candara"/>
                <a:sym typeface="Candara"/>
              </a:rPr>
              <a:t> Cuando el usuario registrado sea emprendedor el sistema le permite crear anuncios de su emprendimiento.</a:t>
            </a:r>
            <a:endParaRPr sz="1500"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500">
                <a:latin typeface="Candara"/>
                <a:ea typeface="Candara"/>
                <a:cs typeface="Candara"/>
                <a:sym typeface="Candara"/>
              </a:rPr>
              <a:t>RF13. Seleccionar Imágenes:</a:t>
            </a:r>
            <a:r>
              <a:rPr lang="es" sz="1500">
                <a:latin typeface="Candara"/>
                <a:ea typeface="Candara"/>
                <a:cs typeface="Candara"/>
                <a:sym typeface="Candara"/>
              </a:rPr>
              <a:t> El sistema permite subir imágenes guardadas en el dispositivo cuando corresponda.</a:t>
            </a:r>
            <a:endParaRPr sz="1500"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500">
                <a:latin typeface="Candara"/>
                <a:ea typeface="Candara"/>
                <a:cs typeface="Candara"/>
                <a:sym typeface="Candara"/>
              </a:rPr>
              <a:t>RF14. Visualizar Mapa: </a:t>
            </a:r>
            <a:r>
              <a:rPr lang="es" sz="1500">
                <a:latin typeface="Candara"/>
                <a:ea typeface="Candara"/>
                <a:cs typeface="Candara"/>
                <a:sym typeface="Candara"/>
              </a:rPr>
              <a:t>El sistema permite al usuario visualizar mapa interactivo de la comuna</a:t>
            </a:r>
            <a:endParaRPr sz="1900"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latin typeface="Candara"/>
                <a:ea typeface="Candara"/>
                <a:cs typeface="Candara"/>
                <a:sym typeface="Candara"/>
              </a:rPr>
              <a:t>REQUISITOS FUNCIONALES</a:t>
            </a:r>
            <a:endParaRPr b="1" sz="40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68" name="Google Shape;168;p31"/>
          <p:cNvSpPr txBox="1"/>
          <p:nvPr>
            <p:ph idx="1" type="body"/>
          </p:nvPr>
        </p:nvSpPr>
        <p:spPr>
          <a:xfrm>
            <a:off x="231350" y="1156450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1500">
                <a:latin typeface="Candara"/>
                <a:ea typeface="Candara"/>
                <a:cs typeface="Candara"/>
                <a:sym typeface="Candara"/>
              </a:rPr>
              <a:t>RF15. Agregar puntos de </a:t>
            </a:r>
            <a:r>
              <a:rPr b="1" lang="es" sz="1500">
                <a:latin typeface="Candara"/>
                <a:ea typeface="Candara"/>
                <a:cs typeface="Candara"/>
                <a:sym typeface="Candara"/>
              </a:rPr>
              <a:t>interés</a:t>
            </a:r>
            <a:r>
              <a:rPr b="1" lang="es" sz="1500">
                <a:latin typeface="Candara"/>
                <a:ea typeface="Candara"/>
                <a:cs typeface="Candara"/>
                <a:sym typeface="Candara"/>
              </a:rPr>
              <a:t>: </a:t>
            </a:r>
            <a:r>
              <a:rPr lang="es" sz="1500">
                <a:latin typeface="Candara"/>
                <a:ea typeface="Candara"/>
                <a:cs typeface="Candara"/>
                <a:sym typeface="Candara"/>
              </a:rPr>
              <a:t>permite a los administradores del sistema marcar y agregar puntos de interés específicos en un mapa interactivo.</a:t>
            </a:r>
            <a:endParaRPr sz="1500"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1500">
                <a:latin typeface="Candara"/>
                <a:ea typeface="Candara"/>
                <a:cs typeface="Candara"/>
                <a:sym typeface="Candara"/>
              </a:rPr>
              <a:t>RF16. Enviar contribución/denuncia: </a:t>
            </a:r>
            <a:r>
              <a:rPr lang="es" sz="1500">
                <a:latin typeface="Candara"/>
                <a:ea typeface="Candara"/>
                <a:cs typeface="Candara"/>
                <a:sym typeface="Candara"/>
              </a:rPr>
              <a:t>Permite a los usuarios registrados crear y enviar denuncias/contribuciones para hacer llegar a sus respectivos departamentos.</a:t>
            </a:r>
            <a:endParaRPr sz="1500"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1500">
                <a:latin typeface="Candara"/>
                <a:ea typeface="Candara"/>
                <a:cs typeface="Candara"/>
                <a:sym typeface="Candara"/>
              </a:rPr>
              <a:t>RF17. Derivar contribución/denuncia:</a:t>
            </a:r>
            <a:r>
              <a:rPr lang="es" sz="1500">
                <a:latin typeface="Candara"/>
                <a:ea typeface="Candara"/>
                <a:cs typeface="Candara"/>
                <a:sym typeface="Candara"/>
              </a:rPr>
              <a:t> Permite al administrador de la plataforma de denuncias derivar contribuciones/denuncias a los departamentos correspondientes.</a:t>
            </a:r>
            <a:endParaRPr sz="1500"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500">
                <a:latin typeface="Candara"/>
                <a:ea typeface="Candara"/>
                <a:cs typeface="Candara"/>
                <a:sym typeface="Candara"/>
              </a:rPr>
              <a:t>RF18.Filtrar por categoría: </a:t>
            </a:r>
            <a:r>
              <a:rPr lang="es" sz="1500">
                <a:latin typeface="Candara"/>
                <a:ea typeface="Candara"/>
                <a:cs typeface="Candara"/>
                <a:sym typeface="Candara"/>
              </a:rPr>
              <a:t>Permite a los usuarios filtrar y organizar el contenido en la plataforma basado en categorías específicas</a:t>
            </a:r>
            <a:r>
              <a:rPr lang="es" sz="1100"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/>
          <p:nvPr>
            <p:ph type="title"/>
          </p:nvPr>
        </p:nvSpPr>
        <p:spPr>
          <a:xfrm>
            <a:off x="1236725" y="191400"/>
            <a:ext cx="7323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latin typeface="Candara"/>
                <a:ea typeface="Candara"/>
                <a:cs typeface="Candara"/>
                <a:sym typeface="Candara"/>
              </a:rPr>
              <a:t>REQUISITOS NO FUNCIONALES</a:t>
            </a:r>
            <a:endParaRPr sz="40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74" name="Google Shape;174;p32"/>
          <p:cNvSpPr txBox="1"/>
          <p:nvPr>
            <p:ph idx="1" type="body"/>
          </p:nvPr>
        </p:nvSpPr>
        <p:spPr>
          <a:xfrm>
            <a:off x="398925" y="1214725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1500">
                <a:latin typeface="Candara"/>
                <a:ea typeface="Candara"/>
                <a:cs typeface="Candara"/>
                <a:sym typeface="Candara"/>
              </a:rPr>
              <a:t>Debe tener una interfaz sencilla: </a:t>
            </a:r>
            <a:r>
              <a:rPr lang="es" sz="1500">
                <a:latin typeface="Candara"/>
                <a:ea typeface="Candara"/>
                <a:cs typeface="Candara"/>
                <a:sym typeface="Candara"/>
              </a:rPr>
              <a:t>La página debe tener una interfaz sencilla con una paleta de colores neutral para ser agradable a la vista y de fácil uso o que requiera poco conocimiento en cuanto a plataformas virtuales para hacer buen uso de ella.</a:t>
            </a:r>
            <a:endParaRPr sz="1500"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1500">
                <a:latin typeface="Candara"/>
                <a:ea typeface="Candara"/>
                <a:cs typeface="Candara"/>
                <a:sym typeface="Candara"/>
              </a:rPr>
              <a:t>Organizar contenido: </a:t>
            </a:r>
            <a:r>
              <a:rPr lang="es" sz="1500">
                <a:latin typeface="Candara"/>
                <a:ea typeface="Candara"/>
                <a:cs typeface="Candara"/>
                <a:sym typeface="Candara"/>
              </a:rPr>
              <a:t>La plataforma virtual debe presentar el contenido de forma organizada, y que pueda ser comprendida por los usuarios.</a:t>
            </a:r>
            <a:endParaRPr sz="1500"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1500">
                <a:latin typeface="Candara"/>
                <a:ea typeface="Candara"/>
                <a:cs typeface="Candara"/>
                <a:sym typeface="Candara"/>
              </a:rPr>
              <a:t>Escalabilidad: </a:t>
            </a:r>
            <a:r>
              <a:rPr lang="es" sz="1500">
                <a:latin typeface="Candara"/>
                <a:ea typeface="Candara"/>
                <a:cs typeface="Candara"/>
                <a:sym typeface="Candara"/>
              </a:rPr>
              <a:t>La plataforma al momento de lanzamiento, debe soportar una cantidad de 1000 usuarios simultáneos   y contar con herramientas para aumentar el número de usuarios conectados simultáneamente con el tiempo.</a:t>
            </a:r>
            <a:endParaRPr sz="1500"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1500">
                <a:latin typeface="Candara"/>
                <a:ea typeface="Candara"/>
                <a:cs typeface="Candara"/>
                <a:sym typeface="Candara"/>
              </a:rPr>
              <a:t>Disponibilidad: </a:t>
            </a:r>
            <a:r>
              <a:rPr lang="es" sz="1500">
                <a:latin typeface="Candara"/>
                <a:ea typeface="Candara"/>
                <a:cs typeface="Candara"/>
                <a:sym typeface="Candara"/>
              </a:rPr>
              <a:t>El sistema debe estar operativo al menos 22 horas al día, las otras horas serán destinadas al mantenimiento de la página y de ser necesaria una mantención de más tiempo notificar en el sistema y a los usuarios.</a:t>
            </a:r>
            <a:endParaRPr sz="1500"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type="title"/>
          </p:nvPr>
        </p:nvSpPr>
        <p:spPr>
          <a:xfrm>
            <a:off x="541425" y="205975"/>
            <a:ext cx="81453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Candara"/>
                <a:ea typeface="Candara"/>
                <a:cs typeface="Candara"/>
                <a:sym typeface="Candara"/>
              </a:rPr>
              <a:t>DIAGRAMA DE ACTIVIDADES</a:t>
            </a:r>
            <a:endParaRPr b="1" sz="4000"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180" name="Google Shape;180;p33"/>
          <p:cNvPicPr preferRelativeResize="0"/>
          <p:nvPr/>
        </p:nvPicPr>
        <p:blipFill rotWithShape="1">
          <a:blip r:embed="rId3">
            <a:alphaModFix/>
          </a:blip>
          <a:srcRect b="1322" l="445" r="564" t="0"/>
          <a:stretch/>
        </p:blipFill>
        <p:spPr>
          <a:xfrm>
            <a:off x="713975" y="912750"/>
            <a:ext cx="7569526" cy="39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